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0" r:id="rId17"/>
    <p:sldId id="271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42875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Cambria Math" pitchFamily="18" charset="0"/>
                <a:ea typeface="Cambria Math" pitchFamily="18" charset="0"/>
              </a:rPr>
              <a:t>Оренбургский государственный </a:t>
            </a:r>
            <a:br>
              <a:rPr lang="ru-RU" sz="2800" b="1" dirty="0" smtClean="0">
                <a:latin typeface="Cambria Math" pitchFamily="18" charset="0"/>
                <a:ea typeface="Cambria Math" pitchFamily="18" charset="0"/>
              </a:rPr>
            </a:br>
            <a:r>
              <a:rPr lang="ru-RU" sz="2800" b="1" dirty="0" smtClean="0">
                <a:latin typeface="Cambria Math" pitchFamily="18" charset="0"/>
                <a:ea typeface="Cambria Math" pitchFamily="18" charset="0"/>
              </a:rPr>
              <a:t>медицинский университет</a:t>
            </a:r>
            <a:r>
              <a:rPr lang="ru-RU" sz="2800" dirty="0" smtClean="0">
                <a:latin typeface="Cambria Math" pitchFamily="18" charset="0"/>
                <a:ea typeface="Cambria Math" pitchFamily="18" charset="0"/>
              </a:rPr>
              <a:t/>
            </a:r>
            <a:br>
              <a:rPr lang="ru-RU" sz="2800" dirty="0" smtClean="0">
                <a:latin typeface="Cambria Math" pitchFamily="18" charset="0"/>
                <a:ea typeface="Cambria Math" pitchFamily="18" charset="0"/>
              </a:rPr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071678"/>
            <a:ext cx="4786346" cy="200026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Частная эндокринология. Гормоны щитовидной железы и коры надпочечников</a:t>
            </a:r>
            <a:endParaRPr lang="ru-RU" sz="3200" b="1" dirty="0">
              <a:solidFill>
                <a:schemeClr val="tx1"/>
              </a:solidFill>
            </a:endParaRPr>
          </a:p>
        </p:txBody>
      </p:sp>
      <p:pic>
        <p:nvPicPr>
          <p:cNvPr id="6145" name="Picture 1" descr="E:\Людмила\КАФЕДРА\ЛЕКЦИИ\Гормоны\Щит подробно!!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3214686"/>
            <a:ext cx="3976685" cy="32192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0"/>
            <a:ext cx="91440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Характерные признаки заболевания: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увеличение размеров щитовидной железы (зоб);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пучеглазие (экзофтальм);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увеличение числа сердечных сокращений (тахикардия);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увеличение основного обмена, усиленный распад тканевых белков, снижение массы тела (при повышенном аппетите);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повышение температуры тела, потливость;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повышенная возбудимость, плаксивость, нервозность, бессонница, тремор, высокая утомляемость;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потливость, кожа становится влажной и горячей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мышечная слабость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увеличение кальция в моче,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остеопороз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Гипофункция щитовидной железы</a:t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23555" name="Picture 3" descr="E:\Людмила\КАФЕДРА\ЛЕКЦИИ\Гормоны\Крет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928802"/>
            <a:ext cx="3071834" cy="3929090"/>
          </a:xfrm>
          <a:prstGeom prst="rect">
            <a:avLst/>
          </a:prstGeom>
          <a:noFill/>
        </p:spPr>
      </p:pic>
      <p:pic>
        <p:nvPicPr>
          <p:cNvPr id="23556" name="Picture 4" descr="E:\Людмила\КАФЕДРА\ЛЕКЦИИ\Гормоны\Крети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357686" y="1857364"/>
            <a:ext cx="3657600" cy="35994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Гипофункция щитовидной железы</a:t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24578" name="Picture 2" descr="E:\Людмила\КАФЕДРА\ЛЕКЦИИ\Гормоны\Миксед5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74228" y="1524000"/>
            <a:ext cx="3179344" cy="4664075"/>
          </a:xfrm>
          <a:prstGeom prst="rect">
            <a:avLst/>
          </a:prstGeom>
          <a:noFill/>
        </p:spPr>
      </p:pic>
      <p:pic>
        <p:nvPicPr>
          <p:cNvPr id="24579" name="Picture 3" descr="E:\Людмила\КАФЕДРА\ЛЕКЦИИ\Гормоны\Myxedema. рукиjpg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481319" y="1524000"/>
            <a:ext cx="3248661" cy="4664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йоддефицитные</a:t>
            </a:r>
            <a:r>
              <a:rPr lang="ru-RU" b="1" dirty="0" smtClean="0"/>
              <a:t> состояния</a:t>
            </a:r>
            <a:endParaRPr lang="ru-RU" dirty="0"/>
          </a:p>
        </p:txBody>
      </p:sp>
      <p:pic>
        <p:nvPicPr>
          <p:cNvPr id="25602" name="Picture 2" descr="E:\Людмила\КАФЕДРА\ЛЕКЦИИ\Гормоны\Зоб у афроам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61820" y="1667573"/>
            <a:ext cx="2804160" cy="4376928"/>
          </a:xfrm>
          <a:prstGeom prst="rect">
            <a:avLst/>
          </a:prstGeom>
          <a:noFill/>
        </p:spPr>
      </p:pic>
      <p:pic>
        <p:nvPicPr>
          <p:cNvPr id="25603" name="Picture 3" descr="E:\Людмила\КАФЕДРА\ЛЕКЦИИ\Гормоны\Зоб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357818" y="1285860"/>
            <a:ext cx="3305175" cy="2500330"/>
          </a:xfrm>
          <a:prstGeom prst="rect">
            <a:avLst/>
          </a:prstGeom>
          <a:noFill/>
        </p:spPr>
      </p:pic>
      <p:pic>
        <p:nvPicPr>
          <p:cNvPr id="25604" name="Picture 4" descr="E:\Людмила\КАФЕДРА\ЛЕКЦИИ\Гормоны\Эндем зоб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3504" y="3786190"/>
            <a:ext cx="3214710" cy="23002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Гормоны коры надпочечников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7" name="Содержимое 6" descr="E:\Людмила\КАФЕДРА\ЛЕКЦИИ\Гормоны\с номер прегнан.gif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447800"/>
            <a:ext cx="7072362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Кортикостероиды имеют общие черты строения: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dirty="0" smtClean="0"/>
              <a:t>в основе кольцо </a:t>
            </a:r>
            <a:r>
              <a:rPr lang="ru-RU" dirty="0" err="1" smtClean="0"/>
              <a:t>циклопептанпергидрофенантрена</a:t>
            </a:r>
            <a:endParaRPr lang="ru-RU" dirty="0" smtClean="0"/>
          </a:p>
          <a:p>
            <a:pPr lvl="0" algn="just"/>
            <a:r>
              <a:rPr lang="ru-RU" dirty="0" smtClean="0"/>
              <a:t>в 3-ем положении </a:t>
            </a:r>
            <a:r>
              <a:rPr lang="ru-RU" dirty="0" err="1" smtClean="0"/>
              <a:t>кетогруппа</a:t>
            </a:r>
            <a:endParaRPr lang="ru-RU" dirty="0" smtClean="0"/>
          </a:p>
          <a:p>
            <a:pPr lvl="0" algn="just"/>
            <a:r>
              <a:rPr lang="ru-RU" dirty="0" smtClean="0"/>
              <a:t>двойная связь между 4 и 5 атомом кольца</a:t>
            </a:r>
          </a:p>
          <a:p>
            <a:pPr lvl="0" algn="just"/>
            <a:r>
              <a:rPr lang="ru-RU" dirty="0" smtClean="0"/>
              <a:t>в 17 положении группа 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3857628"/>
            <a:ext cx="1714512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E:\Людмила\КАФЕДРА\ЛЕКЦИИ\Гормоны\Кортикостероиды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85728"/>
            <a:ext cx="7643866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8643966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Суммарным биологическим эффектом действия альдостерона является увеличение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реабсорбции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ионов 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8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канальцах нефронов, что вызывает задержку 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Na</a:t>
            </a:r>
            <a:r>
              <a:rPr kumimoji="0" lang="ru-RU" sz="28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Cl</a:t>
            </a:r>
            <a:r>
              <a:rPr kumimoji="0" lang="ru-RU" sz="28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организме, и возрастание экскреции К</a:t>
            </a:r>
            <a:r>
              <a:rPr kumimoji="0" lang="ru-RU" sz="28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885828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80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результате действия альдостерона происходит синтез белков: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080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белков- транспортеров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000" b="0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Они встраиваются в мембрану клеток почечных канальцев и обеспечивают транспорт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Na</a:t>
            </a:r>
            <a:r>
              <a:rPr kumimoji="0" lang="ru-RU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 просвета канальца в клетку.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080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000" b="0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К</a:t>
            </a:r>
            <a:r>
              <a:rPr kumimoji="0" lang="ru-RU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АТФ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фазы, благодаря чему увеличивается перенос ионов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000" b="0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С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</a:t>
            </a:r>
            <a:r>
              <a:rPr kumimoji="0" lang="ru-RU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из клетки почечного канальца в межклеточное пространство, а ионов К</a:t>
            </a:r>
            <a:r>
              <a:rPr kumimoji="0" lang="ru-RU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</a:t>
            </a:r>
            <a:r>
              <a:rPr kumimoji="0" lang="ru-RU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М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</a:t>
            </a:r>
            <a:r>
              <a:rPr kumimoji="0" lang="ru-RU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2+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,Са</a:t>
            </a:r>
            <a:r>
              <a:rPr kumimoji="0" lang="ru-RU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2+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из межклеточного пространства в клетку.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080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белков- транспортеров К</a:t>
            </a:r>
            <a:r>
              <a:rPr kumimoji="0" lang="ru-RU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из клеток почечного канальца в его просвет.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08000" algn="l"/>
              </a:tabLst>
            </a:pPr>
            <a:r>
              <a:rPr lang="ru-RU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итохондриальных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ферментов ЦТК 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цитратсинтазы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), стимулирующих синтез АТФ, необходимой для работы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000" b="0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К</a:t>
            </a:r>
            <a:r>
              <a:rPr kumimoji="0" lang="ru-RU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АТФ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фазы.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Главный </a:t>
            </a:r>
            <a:r>
              <a:rPr lang="ru-RU" b="1" dirty="0" smtClean="0"/>
              <a:t>ГК</a:t>
            </a:r>
            <a:r>
              <a:rPr lang="ru-RU" dirty="0" smtClean="0"/>
              <a:t> в организме </a:t>
            </a:r>
            <a:br>
              <a:rPr lang="ru-RU" dirty="0" smtClean="0"/>
            </a:br>
            <a:r>
              <a:rPr lang="ru-RU" dirty="0" smtClean="0"/>
              <a:t>человека – кортизол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1" dirty="0" smtClean="0"/>
              <a:t>Механизм действия </a:t>
            </a:r>
            <a:r>
              <a:rPr lang="ru-RU" dirty="0" smtClean="0"/>
              <a:t>– </a:t>
            </a:r>
            <a:r>
              <a:rPr lang="ru-RU" dirty="0" err="1" smtClean="0"/>
              <a:t>цитозольный</a:t>
            </a:r>
            <a:r>
              <a:rPr lang="ru-RU" dirty="0" smtClean="0"/>
              <a:t>, регулирует экспрессию генов. </a:t>
            </a:r>
            <a:r>
              <a:rPr lang="ru-RU" b="1" dirty="0" smtClean="0"/>
              <a:t>Органы – мишени</a:t>
            </a:r>
            <a:r>
              <a:rPr lang="ru-RU" dirty="0" smtClean="0"/>
              <a:t>: мышечная ткань, жировая ткань, костная ткань, лимфоидная ткань, </a:t>
            </a:r>
            <a:r>
              <a:rPr lang="ru-RU" smtClean="0"/>
              <a:t>кожа,печень</a:t>
            </a:r>
            <a:r>
              <a:rPr lang="ru-RU" dirty="0" smtClean="0"/>
              <a:t>, почки.</a:t>
            </a:r>
          </a:p>
          <a:p>
            <a:pPr algn="just"/>
            <a:r>
              <a:rPr lang="ru-RU" dirty="0" smtClean="0"/>
              <a:t>В печени и почках – анаболический эффект. В остальных тканях – </a:t>
            </a:r>
            <a:r>
              <a:rPr lang="ru-RU" dirty="0" err="1" smtClean="0"/>
              <a:t>катаболический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Главный метаболический эффект – гипергликемия.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500042"/>
            <a:ext cx="7498080" cy="9175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i="1" dirty="0" smtClean="0"/>
              <a:t>Изменения метаболизма при </a:t>
            </a:r>
            <a:r>
              <a:rPr lang="ru-RU" sz="3600" b="1" i="1" dirty="0" err="1" smtClean="0"/>
              <a:t>гипо-и</a:t>
            </a:r>
            <a:r>
              <a:rPr lang="ru-RU" sz="3600" b="1" i="1" dirty="0" smtClean="0"/>
              <a:t> гиперфункции  коры надпочечников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Гиперальдостеронизм</a:t>
            </a:r>
            <a:endParaRPr lang="ru-RU" dirty="0" smtClean="0"/>
          </a:p>
          <a:p>
            <a:r>
              <a:rPr lang="ru-RU" dirty="0" smtClean="0"/>
              <a:t>- первичный (синдром </a:t>
            </a:r>
            <a:r>
              <a:rPr lang="ru-RU" dirty="0" err="1" smtClean="0"/>
              <a:t>Конна</a:t>
            </a:r>
            <a:r>
              <a:rPr lang="ru-RU" dirty="0" smtClean="0"/>
              <a:t>)</a:t>
            </a:r>
          </a:p>
          <a:p>
            <a:r>
              <a:rPr lang="ru-RU" dirty="0" smtClean="0"/>
              <a:t>- вторичный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ru-RU" b="1" dirty="0" smtClean="0"/>
              <a:t>План</a:t>
            </a:r>
          </a:p>
          <a:p>
            <a:pPr lvl="0"/>
            <a:r>
              <a:rPr lang="en-US" dirty="0" smtClean="0"/>
              <a:t>1</a:t>
            </a:r>
            <a:r>
              <a:rPr lang="ru-RU" dirty="0" smtClean="0"/>
              <a:t>. Синтез йодсодержащих гормонов щитовидной железы</a:t>
            </a:r>
          </a:p>
          <a:p>
            <a:pPr lvl="0"/>
            <a:r>
              <a:rPr lang="ru-RU" dirty="0" smtClean="0"/>
              <a:t>2. Метаболические эффекты гормонов щитовидной железы</a:t>
            </a:r>
          </a:p>
          <a:p>
            <a:pPr lvl="0"/>
            <a:r>
              <a:rPr lang="ru-RU" dirty="0" smtClean="0"/>
              <a:t>3. Патология</a:t>
            </a:r>
          </a:p>
          <a:p>
            <a:pPr lvl="0"/>
            <a:r>
              <a:rPr lang="ru-RU" dirty="0" smtClean="0"/>
              <a:t>Гипертиреоз</a:t>
            </a:r>
          </a:p>
          <a:p>
            <a:pPr lvl="0"/>
            <a:r>
              <a:rPr lang="ru-RU" dirty="0" smtClean="0"/>
              <a:t>Гипотиреоз</a:t>
            </a:r>
          </a:p>
          <a:p>
            <a:pPr lvl="0"/>
            <a:r>
              <a:rPr lang="ru-RU" dirty="0" err="1" smtClean="0"/>
              <a:t>Йоддефицитные</a:t>
            </a:r>
            <a:r>
              <a:rPr lang="ru-RU" dirty="0" smtClean="0"/>
              <a:t> состояния</a:t>
            </a:r>
          </a:p>
          <a:p>
            <a:pPr lvl="0"/>
            <a:r>
              <a:rPr lang="ru-RU" dirty="0" smtClean="0"/>
              <a:t>4. Гормоны коры надпочечников: общая характеристика</a:t>
            </a:r>
          </a:p>
          <a:p>
            <a:pPr lvl="0"/>
            <a:r>
              <a:rPr lang="ru-RU" dirty="0" err="1" smtClean="0"/>
              <a:t>Минералокортикоиды</a:t>
            </a:r>
            <a:r>
              <a:rPr lang="ru-RU" dirty="0" smtClean="0"/>
              <a:t>, метаболические эффекты</a:t>
            </a:r>
          </a:p>
          <a:p>
            <a:pPr lvl="0"/>
            <a:r>
              <a:rPr lang="ru-RU" dirty="0" err="1" smtClean="0"/>
              <a:t>Глюкокортикоиды</a:t>
            </a:r>
            <a:r>
              <a:rPr lang="ru-RU" dirty="0" smtClean="0"/>
              <a:t>, метаболические эффекты</a:t>
            </a:r>
          </a:p>
          <a:p>
            <a:r>
              <a:rPr lang="ru-RU" dirty="0" smtClean="0"/>
              <a:t>Патология коры надпочечников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274638"/>
            <a:ext cx="8576530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Первичная недостаточность надпочечников  (болезнь </a:t>
            </a:r>
            <a:r>
              <a:rPr lang="ru-RU" sz="3600" b="1" dirty="0" err="1" smtClean="0"/>
              <a:t>Аддисона</a:t>
            </a:r>
            <a:r>
              <a:rPr lang="ru-RU" sz="3600" b="1" dirty="0" smtClean="0"/>
              <a:t>) </a:t>
            </a:r>
            <a:endParaRPr lang="ru-RU" sz="3600" dirty="0"/>
          </a:p>
        </p:txBody>
      </p:sp>
      <p:pic>
        <p:nvPicPr>
          <p:cNvPr id="30722" name="Picture 2" descr="E:\Людмила\КАФЕДРА\ЛЕКЦИИ\Гормоны\Муж с брон б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785926"/>
            <a:ext cx="3872484" cy="4800600"/>
          </a:xfrm>
          <a:prstGeom prst="rect">
            <a:avLst/>
          </a:prstGeom>
          <a:noFill/>
        </p:spPr>
      </p:pic>
      <p:pic>
        <p:nvPicPr>
          <p:cNvPr id="30723" name="Picture 3" descr="E:\Людмила\КАФЕДРА\ЛЕКЦИИ\Гормоны\Руки бронзp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2357430"/>
            <a:ext cx="3657600" cy="2752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Врождённая гиперплазия надпочечников </a:t>
            </a:r>
            <a:endParaRPr lang="ru-RU" dirty="0"/>
          </a:p>
        </p:txBody>
      </p:sp>
      <p:pic>
        <p:nvPicPr>
          <p:cNvPr id="31746" name="Picture 2" descr="E:\Людмила\КАФЕДРА\ЛЕКЦИИ\Гормоны\ндроген синjpg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2357430"/>
            <a:ext cx="5048250" cy="3086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928670"/>
            <a:ext cx="7498080" cy="48896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err="1" smtClean="0"/>
              <a:t>Гиперпродукция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глюкокортикоидов</a:t>
            </a:r>
            <a:r>
              <a:rPr lang="ru-RU" sz="3600" b="1" dirty="0" smtClean="0"/>
              <a:t> (</a:t>
            </a:r>
            <a:r>
              <a:rPr lang="ru-RU" sz="3600" b="1" dirty="0" err="1" smtClean="0"/>
              <a:t>гиперкортицизм</a:t>
            </a:r>
            <a:r>
              <a:rPr lang="ru-RU" sz="3600" b="1" dirty="0" smtClean="0"/>
              <a:t>):</a:t>
            </a:r>
            <a:br>
              <a:rPr lang="ru-RU" sz="3600" b="1" dirty="0" smtClean="0"/>
            </a:br>
            <a:r>
              <a:rPr lang="ru-RU" sz="3600" dirty="0" smtClean="0"/>
              <a:t>(болезнь </a:t>
            </a:r>
            <a:r>
              <a:rPr lang="ru-RU" sz="3600" dirty="0" err="1" smtClean="0"/>
              <a:t>Иценко-Кушинга</a:t>
            </a:r>
            <a:r>
              <a:rPr lang="ru-RU" sz="3600" dirty="0" smtClean="0"/>
              <a:t>) </a:t>
            </a:r>
            <a:br>
              <a:rPr lang="ru-RU" sz="3600" dirty="0" smtClean="0"/>
            </a:br>
            <a:r>
              <a:rPr lang="ru-RU" sz="3600" dirty="0" smtClean="0"/>
              <a:t>(синдром </a:t>
            </a:r>
            <a:r>
              <a:rPr lang="ru-RU" sz="3600" dirty="0" err="1" smtClean="0"/>
              <a:t>Иценко-Кушинга</a:t>
            </a:r>
            <a:r>
              <a:rPr lang="ru-RU" sz="3600" dirty="0" smtClean="0"/>
              <a:t>).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2770" name="Picture 2" descr="E:\Людмила\КАФЕДРА\ЛЕКЦИИ\Гормоны\Девочка Иц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1857364"/>
            <a:ext cx="3071834" cy="47291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1428736"/>
            <a:ext cx="7498080" cy="150019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Спасибо за внимание</a:t>
            </a:r>
            <a:endParaRPr lang="ru-RU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Гормоны щитовидной железы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428736"/>
            <a:ext cx="6643733" cy="3929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Биосинтез </a:t>
            </a:r>
            <a:r>
              <a:rPr lang="ru-RU" b="1" i="1" dirty="0" err="1" smtClean="0"/>
              <a:t>йодтиронинов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 ст. </a:t>
            </a:r>
            <a:r>
              <a:rPr lang="ru-RU" b="1" dirty="0" smtClean="0"/>
              <a:t>Поступление йода.</a:t>
            </a:r>
            <a:r>
              <a:rPr lang="ru-RU" dirty="0" smtClean="0"/>
              <a:t> Суточная потребность 150-200 мкг/</a:t>
            </a:r>
            <a:r>
              <a:rPr lang="ru-RU" dirty="0" err="1" smtClean="0"/>
              <a:t>сут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2 ст. </a:t>
            </a:r>
            <a:r>
              <a:rPr lang="ru-RU" b="1" dirty="0" smtClean="0"/>
              <a:t>Окисление йода. </a:t>
            </a:r>
          </a:p>
          <a:p>
            <a:pPr>
              <a:buNone/>
            </a:pPr>
            <a:r>
              <a:rPr lang="ru-RU" dirty="0" smtClean="0"/>
              <a:t>3 ст. </a:t>
            </a:r>
            <a:r>
              <a:rPr lang="ru-RU" b="1" dirty="0" err="1" smtClean="0"/>
              <a:t>Органификация</a:t>
            </a:r>
            <a:r>
              <a:rPr lang="ru-RU" b="1" dirty="0" smtClean="0"/>
              <a:t> йода. </a:t>
            </a:r>
          </a:p>
          <a:p>
            <a:pPr>
              <a:buNone/>
            </a:pPr>
            <a:r>
              <a:rPr lang="ru-RU" dirty="0" smtClean="0"/>
              <a:t>4 ст. </a:t>
            </a:r>
            <a:r>
              <a:rPr lang="ru-RU" b="1" dirty="0" smtClean="0"/>
              <a:t>Конденсация </a:t>
            </a:r>
            <a:r>
              <a:rPr lang="ru-RU" b="1" dirty="0" err="1" smtClean="0"/>
              <a:t>йодтирозилов</a:t>
            </a:r>
            <a:r>
              <a:rPr lang="ru-RU" b="1" dirty="0" smtClean="0"/>
              <a:t>. </a:t>
            </a:r>
          </a:p>
          <a:p>
            <a:pPr>
              <a:buNone/>
            </a:pPr>
            <a:r>
              <a:rPr lang="ru-RU" dirty="0" smtClean="0"/>
              <a:t>5 ст. </a:t>
            </a:r>
            <a:r>
              <a:rPr lang="ru-RU" b="1" dirty="0" err="1" smtClean="0"/>
              <a:t>Протеолиз</a:t>
            </a:r>
            <a:r>
              <a:rPr lang="ru-RU" b="1" dirty="0" smtClean="0"/>
              <a:t> </a:t>
            </a:r>
            <a:r>
              <a:rPr lang="ru-RU" b="1" dirty="0" err="1" smtClean="0"/>
              <a:t>тиреоглобулина</a:t>
            </a:r>
            <a:r>
              <a:rPr lang="ru-RU" b="1" dirty="0" smtClean="0"/>
              <a:t>. </a:t>
            </a:r>
          </a:p>
          <a:p>
            <a:pPr>
              <a:buNone/>
            </a:pPr>
            <a:r>
              <a:rPr lang="ru-RU" dirty="0" smtClean="0"/>
              <a:t>6 ст. </a:t>
            </a:r>
            <a:r>
              <a:rPr lang="ru-RU" b="1" dirty="0" smtClean="0"/>
              <a:t>Секреция гормонов в кровь.</a:t>
            </a:r>
            <a:endParaRPr lang="ru-RU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b="1" i="1" dirty="0" smtClean="0"/>
              <a:t>Механизм действия и биологические функции </a:t>
            </a:r>
            <a:r>
              <a:rPr lang="ru-RU" sz="3600" b="1" i="1" dirty="0" err="1" smtClean="0"/>
              <a:t>йодтиронинов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b="1" dirty="0" smtClean="0"/>
              <a:t>Механизм действия </a:t>
            </a:r>
            <a:r>
              <a:rPr lang="ru-RU" dirty="0" smtClean="0"/>
              <a:t>– </a:t>
            </a:r>
            <a:r>
              <a:rPr lang="ru-RU" dirty="0" err="1" smtClean="0"/>
              <a:t>цитозольный</a:t>
            </a:r>
            <a:r>
              <a:rPr lang="ru-RU" b="1" dirty="0" smtClean="0"/>
              <a:t>. Органы – мишени </a:t>
            </a:r>
            <a:r>
              <a:rPr lang="ru-RU" dirty="0" smtClean="0"/>
              <a:t>– все, кроме ЦНС, клеток РЭС и гонад. </a:t>
            </a:r>
          </a:p>
          <a:p>
            <a:pPr algn="just">
              <a:buNone/>
            </a:pPr>
            <a:r>
              <a:rPr lang="ru-RU" dirty="0" smtClean="0"/>
              <a:t>Клетки-мишени </a:t>
            </a:r>
            <a:r>
              <a:rPr lang="ru-RU" dirty="0" err="1" smtClean="0"/>
              <a:t>йодтиронинов</a:t>
            </a:r>
            <a:r>
              <a:rPr lang="ru-RU" dirty="0" smtClean="0"/>
              <a:t> имеют </a:t>
            </a:r>
            <a:r>
              <a:rPr lang="ru-RU" b="1" dirty="0" smtClean="0"/>
              <a:t>2 типа рецепторов:</a:t>
            </a:r>
          </a:p>
          <a:p>
            <a:pPr lvl="0" algn="just">
              <a:buNone/>
            </a:pPr>
            <a:r>
              <a:rPr lang="ru-RU" b="1" dirty="0" smtClean="0"/>
              <a:t>внутриклеточные рецепторы</a:t>
            </a:r>
            <a:r>
              <a:rPr lang="ru-RU" dirty="0" smtClean="0"/>
              <a:t>, располагаются в ядре и митохондриях. Ядерные рецепторы, связанные с ДНК, в отсутствие гормона ингибируют экспрессию генов, с которыми они связаны. При связывании с гормоном они активируют транскрипцию;</a:t>
            </a:r>
          </a:p>
          <a:p>
            <a:pPr lvl="0" algn="just">
              <a:buNone/>
            </a:pPr>
            <a:r>
              <a:rPr lang="ru-RU" b="1" dirty="0" smtClean="0"/>
              <a:t>рецепторы, расположенные в плазматической мембране клеток</a:t>
            </a:r>
            <a:r>
              <a:rPr lang="ru-RU" dirty="0" smtClean="0"/>
              <a:t>. Они обладают более низким сродством к </a:t>
            </a:r>
            <a:r>
              <a:rPr lang="ru-RU" dirty="0" err="1" smtClean="0"/>
              <a:t>йодтиронинам</a:t>
            </a:r>
            <a:r>
              <a:rPr lang="ru-RU" dirty="0" smtClean="0"/>
              <a:t> и, вероятно, обеспечивают связывание гормонов для удержания их в непосредственной близости к клетке.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1" y="0"/>
            <a:ext cx="8715437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При физиологической концентрации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йодтиронинов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их действие проявляется в: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ускорении основного обмена, скорости метаболических процессов,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создание положительного азотистого баланса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стимуляции процессов роста и клеточной дифференцировки. В этом отношении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йодтиронины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- синергисты гормона роста. При их недостатке нарушается выработка гормона роста.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785786" y="0"/>
            <a:ext cx="7929618" cy="414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 основных эффекта: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увеличение биосинтеза белка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увеличение потребления кислорода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4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калоригенный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эффект (повышение теплопродукции)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" y="0"/>
            <a:ext cx="885828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Калоригенный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эффект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реализуется за счет: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активации энергетических процессов в дыхательных путях: ЦТЭ 60% энергии выделяют в виде тепла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разобщения окисления и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фосфорилирования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образующимися при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липолизе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ВЖК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Активации синтеза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 </a:t>
            </a:r>
            <a:r>
              <a:rPr kumimoji="0" lang="ru-RU" sz="32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Na</a:t>
            </a:r>
            <a:r>
              <a:rPr kumimoji="0" lang="ru-RU" sz="32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АТФ-азы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и других ионных насосов. При этом увеличивается расход АТФ и лишь 5-30% энергии АТФ идёт на положительную работу, а оставшаяся выделяется в виде тепла.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Гиперфункция щитовидной железы</a:t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21506" name="Picture 2" descr="E:\Людмила\КАФЕДРА\ЛЕКЦИИ\Гормоны\Тиреотоксjpg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1214422"/>
            <a:ext cx="3648456" cy="4800600"/>
          </a:xfrm>
          <a:prstGeom prst="rect">
            <a:avLst/>
          </a:prstGeom>
          <a:noFill/>
        </p:spPr>
      </p:pic>
      <p:pic>
        <p:nvPicPr>
          <p:cNvPr id="21507" name="Picture 3" descr="E:\Людмила\КАФЕДРА\ЛЕКЦИИ\Гормоны\Экзофтальмjp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1142984"/>
            <a:ext cx="3238506" cy="3048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109</TotalTime>
  <Words>676</Words>
  <Application>Microsoft Office PowerPoint</Application>
  <PresentationFormat>Экран (4:3)</PresentationFormat>
  <Paragraphs>87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Солнцестояние</vt:lpstr>
      <vt:lpstr>Оренбургский государственный  медицинский университет </vt:lpstr>
      <vt:lpstr>Презентация PowerPoint</vt:lpstr>
      <vt:lpstr>Гормоны щитовидной железы </vt:lpstr>
      <vt:lpstr>Биосинтез йодтиронинов </vt:lpstr>
      <vt:lpstr>Механизм действия и биологические функции йодтиронинов </vt:lpstr>
      <vt:lpstr>Презентация PowerPoint</vt:lpstr>
      <vt:lpstr>Презентация PowerPoint</vt:lpstr>
      <vt:lpstr>Презентация PowerPoint</vt:lpstr>
      <vt:lpstr>Гиперфункция щитовидной железы </vt:lpstr>
      <vt:lpstr>Презентация PowerPoint</vt:lpstr>
      <vt:lpstr>Гипофункция щитовидной железы </vt:lpstr>
      <vt:lpstr>Гипофункция щитовидной железы </vt:lpstr>
      <vt:lpstr>йоддефицитные состояния</vt:lpstr>
      <vt:lpstr>Гормоны коры надпочечников </vt:lpstr>
      <vt:lpstr>Кортикостероиды имеют общие черты строения: </vt:lpstr>
      <vt:lpstr>Презентация PowerPoint</vt:lpstr>
      <vt:lpstr>Презентация PowerPoint</vt:lpstr>
      <vt:lpstr>Главный ГК в организме  человека – кортизол</vt:lpstr>
      <vt:lpstr>Изменения метаболизма при гипо-и гиперфункции  коры надпочечников </vt:lpstr>
      <vt:lpstr>Первичная недостаточность надпочечников  (болезнь Аддисона) </vt:lpstr>
      <vt:lpstr>Врождённая гиперплазия надпочечников </vt:lpstr>
      <vt:lpstr>Гиперпродукция глюкокортикоидов (гиперкортицизм): (болезнь Иценко-Кушинга)  (синдром Иценко-Кушинга). </vt:lpstr>
      <vt:lpstr>    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Оренбургский государственный  медицинский университет Кафедра биологической химии</dc:title>
  <cp:lastModifiedBy>Голинская Людмила  Владимировна</cp:lastModifiedBy>
  <cp:revision>34</cp:revision>
  <dcterms:modified xsi:type="dcterms:W3CDTF">2020-03-17T05:35:26Z</dcterms:modified>
</cp:coreProperties>
</file>